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7" r:id="rId2"/>
    <p:sldId id="256" r:id="rId3"/>
    <p:sldId id="258" r:id="rId4"/>
    <p:sldId id="259" r:id="rId5"/>
    <p:sldId id="260" r:id="rId6"/>
    <p:sldId id="261" r:id="rId7"/>
    <p:sldId id="268" r:id="rId8"/>
    <p:sldId id="270" r:id="rId9"/>
    <p:sldId id="269" r:id="rId10"/>
    <p:sldId id="262" r:id="rId11"/>
    <p:sldId id="263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674"/>
  </p:normalViewPr>
  <p:slideViewPr>
    <p:cSldViewPr snapToGrid="0">
      <p:cViewPr>
        <p:scale>
          <a:sx n="70" d="100"/>
          <a:sy n="70" d="100"/>
        </p:scale>
        <p:origin x="432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995977-7522-374C-9BF0-AD72D89BDADA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627BEE-B537-2C4B-8FE2-47BB8264EE7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3286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27BEE-B537-2C4B-8FE2-47BB8264EE7A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1295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27BEE-B537-2C4B-8FE2-47BB8264EE7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4953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27BEE-B537-2C4B-8FE2-47BB8264EE7A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5388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22FAB1-E6AB-1715-615A-5052C234B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9056BCB-7C62-1806-FD70-C1558058A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7674598-895F-90F9-D991-4A84B6FAA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3F4A-D554-2341-A70E-1A3BA5EA8A72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614C676-E3C9-92C2-8732-E20CB4E0B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7FF0F8-CA37-6EA1-1406-D646CBBE3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AA22E-2873-D844-9541-25ECF6CADF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8083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3FAEBD-882B-C371-D883-0A66C69E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6E5F3CF-190F-88CE-EDB2-3EDB4047BF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5B14BD-449E-DFA3-572B-E94B6768C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3F4A-D554-2341-A70E-1A3BA5EA8A72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91179E-0CEB-C979-60F6-597D2D432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B4FB16-B506-74CE-5CC6-20A5A2031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AA22E-2873-D844-9541-25ECF6CADF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9411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1D5A28F-27B7-FAD3-97B8-2020A16A82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45FD1B7-CF30-B7B1-AEB6-94B13F844D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144317-6DE3-A02E-B0E0-73B8D2898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3F4A-D554-2341-A70E-1A3BA5EA8A72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5DF6B8-3EA7-8AFC-AE91-16C3143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07AB7D-E84A-33C4-18E0-B7B58A6AC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AA22E-2873-D844-9541-25ECF6CADF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6791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EDC46C-AA95-4E57-58E1-E6B8F5539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894E83-083B-C5B5-CFC6-35195924C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9515AB-839D-FE56-0C80-B13BCBC8B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3F4A-D554-2341-A70E-1A3BA5EA8A72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31122F2-26FF-CBC4-CB8D-C84DBCFC3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48B44E7-0383-32BE-BE48-1EE97767E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AA22E-2873-D844-9541-25ECF6CADF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1954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9E7672-0A20-4FDC-7686-1469582CA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4F79664-BB91-9E3A-E786-249768021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3B42126-D843-1773-E4F2-F12DDAF0C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3F4A-D554-2341-A70E-1A3BA5EA8A72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7ADAA0-7DF3-EE1E-FF44-6417F789A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18F732-D577-AFA3-87AC-F0FABC484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AA22E-2873-D844-9541-25ECF6CADF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0611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085769-61A6-F5F9-2867-4BF24C9F8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854E61-EA5D-B2A7-86DF-521046183D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C04F838-FE0A-A162-887F-B6E4D5478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A6DD84A-4060-18A9-755F-1E09D1128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3F4A-D554-2341-A70E-1A3BA5EA8A72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0EBABF4-1DAA-B4B4-00AC-728FFAE7E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422413-44E3-53E5-331E-176A514DF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AA22E-2873-D844-9541-25ECF6CADF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0395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56E135-6CA9-D19E-6866-27415DC73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F45CA8C-8C4D-5348-88D6-8BD03B3C3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C5C63C-5114-BE97-8955-677B5B01A8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3A9AEBA-0E39-F7DA-E690-AC6FC15E0B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6D16C61-9B08-5297-8B6A-AC5B307506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B83DC84-FFC2-220F-743B-14EF06326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3F4A-D554-2341-A70E-1A3BA5EA8A72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209DA30-7DEB-A897-E926-6826A4CB3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DF4CC67-D69D-FE59-3BA0-CE780AAFA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AA22E-2873-D844-9541-25ECF6CADF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4295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55EBBF-2DCD-8EF3-E787-AECD15F9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0C4395B-F2E1-8C69-B72C-F1E74507C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3F4A-D554-2341-A70E-1A3BA5EA8A72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928B1CC-2733-10EC-5530-76AD4F9E8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A06BBA5-0F3A-4A8F-12AD-0FD00E641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AA22E-2873-D844-9541-25ECF6CADF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8064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E1FF1DD-EAF0-5BF6-7DD0-DEAB9E3E9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3F4A-D554-2341-A70E-1A3BA5EA8A72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F15B9F5-E8A5-7C52-3100-BF53BB2D3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13F7A0E-87A4-7F69-0AA0-18BB5B8C9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AA22E-2873-D844-9541-25ECF6CADF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3335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D6C23E-E095-BC90-4804-FF55007DF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5C16C8-4856-F119-8EC9-08C8841FA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5DE115F-004E-510C-A8C5-E1216E3F52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64B1FD6-5BCC-C144-D550-C4B8BB8BE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3F4A-D554-2341-A70E-1A3BA5EA8A72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7588A4D-FE4B-3241-1A87-B7A9893D2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43E76F9-75C1-7F99-CB18-F28E67F51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AA22E-2873-D844-9541-25ECF6CADF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556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C81FDB-2C8F-1D91-8A9D-FEBA0393B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071A6C9-669A-BC8B-ED02-709920BC02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BB14AD2-7EEC-62A0-85FF-911BD10AC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CADECF-F493-8411-A459-131EED734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3F4A-D554-2341-A70E-1A3BA5EA8A72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8101C4E-7C71-74C9-C9AC-A22DFBEAA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292EF01-85C7-3DBD-5D77-298EFB38E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AA22E-2873-D844-9541-25ECF6CADF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351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329A693-7731-AB46-C9CC-9765C062A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575B1E8-B238-2C12-60E4-707EC32F3E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E71AC-D5EB-97D5-1375-7C9BED340A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E3F4A-D554-2341-A70E-1A3BA5EA8A72}" type="datetimeFigureOut">
              <a:rPr lang="fr-FR" smtClean="0"/>
              <a:t>06/06/2024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18BE046-888A-517F-4CF8-CB61CBE604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C49E77-9118-9D14-17F1-A33046F9E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CAA22E-2873-D844-9541-25ECF6CADF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2418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6E827B97-FDB6-A9FA-628D-F3E8D4C2BEAA}"/>
              </a:ext>
            </a:extLst>
          </p:cNvPr>
          <p:cNvSpPr txBox="1"/>
          <p:nvPr/>
        </p:nvSpPr>
        <p:spPr>
          <a:xfrm>
            <a:off x="1693067" y="2987159"/>
            <a:ext cx="91416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fr-FR" sz="3200" b="1" kern="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Leçon 17 : Interférences à deux ondes en optique </a:t>
            </a:r>
          </a:p>
        </p:txBody>
      </p:sp>
    </p:spTree>
    <p:extLst>
      <p:ext uri="{BB962C8B-B14F-4D97-AF65-F5344CB8AC3E}">
        <p14:creationId xmlns:p14="http://schemas.microsoft.com/office/powerpoint/2010/main" val="2716176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ligne, Police&#10;&#10;Description générée automatiquement">
            <a:extLst>
              <a:ext uri="{FF2B5EF4-FFF2-40B4-BE49-F238E27FC236}">
                <a16:creationId xmlns:a16="http://schemas.microsoft.com/office/drawing/2014/main" id="{4992EF91-B9DC-DDAF-5A73-7B2D761E5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32180"/>
            <a:ext cx="7158632" cy="4349548"/>
          </a:xfrm>
          <a:prstGeom prst="rect">
            <a:avLst/>
          </a:prstGeom>
        </p:spPr>
      </p:pic>
      <p:pic>
        <p:nvPicPr>
          <p:cNvPr id="7" name="Image 6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94BF40FA-F3DC-E2A8-906F-8540A9677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1513" y="680720"/>
            <a:ext cx="4110279" cy="400100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7B1926BC-848D-99DA-EB85-086CB53ADAD9}"/>
                  </a:ext>
                </a:extLst>
              </p:cNvPr>
              <p:cNvSpPr txBox="1"/>
              <p:nvPr/>
            </p:nvSpPr>
            <p:spPr>
              <a:xfrm>
                <a:off x="412136" y="5262397"/>
                <a:ext cx="5683864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𝑠𝑖𝑛𝑐</m:t>
                          </m:r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fr-FR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𝑎𝑥</m:t>
                                  </m:r>
                                </m:num>
                                <m:den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den>
                              </m:f>
                            </m:e>
                          </m:d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  <m:d>
                            <m:dPr>
                              <m:ctrlPr>
                                <a:rPr lang="fr-FR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fr-FR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𝜈</m:t>
                                      </m:r>
                                    </m:e>
                                    <m:sub>
                                      <m:r>
                                        <a:rPr lang="fr-FR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𝑎𝑥</m:t>
                                  </m:r>
                                </m:num>
                                <m:den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fr-FR" sz="2400" dirty="0"/>
              </a:p>
            </p:txBody>
          </p:sp>
        </mc:Choice>
        <mc:Fallback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7B1926BC-848D-99DA-EB85-086CB53AD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36" y="5262397"/>
                <a:ext cx="5683864" cy="829843"/>
              </a:xfrm>
              <a:prstGeom prst="rect">
                <a:avLst/>
              </a:prstGeom>
              <a:blipFill>
                <a:blip r:embed="rId4"/>
                <a:stretch>
                  <a:fillRect l="-8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5D032F98-F1EF-B533-BC94-ADD70918F90B}"/>
              </a:ext>
            </a:extLst>
          </p:cNvPr>
          <p:cNvCxnSpPr>
            <a:cxnSpLocks/>
          </p:cNvCxnSpPr>
          <p:nvPr/>
        </p:nvCxnSpPr>
        <p:spPr>
          <a:xfrm flipH="1" flipV="1">
            <a:off x="3364884" y="6092240"/>
            <a:ext cx="652272" cy="5071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2BCF2F94-638C-46FB-3FB0-AF1406E0EFE4}"/>
              </a:ext>
            </a:extLst>
          </p:cNvPr>
          <p:cNvCxnSpPr>
            <a:cxnSpLocks/>
          </p:cNvCxnSpPr>
          <p:nvPr/>
        </p:nvCxnSpPr>
        <p:spPr>
          <a:xfrm flipH="1" flipV="1">
            <a:off x="5443728" y="6107531"/>
            <a:ext cx="652272" cy="5071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ED41D0E2-E8FF-C506-476C-81D4EE9484F2}"/>
              </a:ext>
            </a:extLst>
          </p:cNvPr>
          <p:cNvSpPr txBox="1"/>
          <p:nvPr/>
        </p:nvSpPr>
        <p:spPr>
          <a:xfrm>
            <a:off x="6209103" y="6429989"/>
            <a:ext cx="262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Terme monochromatique 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0BF3BE4-2EC6-B8F8-4454-12F15E3FA1B3}"/>
              </a:ext>
            </a:extLst>
          </p:cNvPr>
          <p:cNvSpPr txBox="1"/>
          <p:nvPr/>
        </p:nvSpPr>
        <p:spPr>
          <a:xfrm>
            <a:off x="4188068" y="6429989"/>
            <a:ext cx="1142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Contraste </a:t>
            </a:r>
          </a:p>
        </p:txBody>
      </p:sp>
      <p:pic>
        <p:nvPicPr>
          <p:cNvPr id="19" name="Image 18" descr="Une image contenant Police, texte, blanc, ligne&#10;&#10;Description générée automatiquement">
            <a:extLst>
              <a:ext uri="{FF2B5EF4-FFF2-40B4-BE49-F238E27FC236}">
                <a16:creationId xmlns:a16="http://schemas.microsoft.com/office/drawing/2014/main" id="{68017E3E-1816-D9CF-A93C-A67343388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4937492"/>
            <a:ext cx="3853813" cy="1107683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0397766A-F810-4B6F-939A-094DBCE1E6A9}"/>
              </a:ext>
            </a:extLst>
          </p:cNvPr>
          <p:cNvSpPr txBox="1"/>
          <p:nvPr/>
        </p:nvSpPr>
        <p:spPr>
          <a:xfrm>
            <a:off x="7522572" y="5992614"/>
            <a:ext cx="3924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fr-FR" dirty="0"/>
              <a:t>C dépend de la position de l’écran  </a:t>
            </a:r>
          </a:p>
        </p:txBody>
      </p:sp>
    </p:spTree>
    <p:extLst>
      <p:ext uri="{BB962C8B-B14F-4D97-AF65-F5344CB8AC3E}">
        <p14:creationId xmlns:p14="http://schemas.microsoft.com/office/powerpoint/2010/main" val="2243719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ligne, diagramme, Parallèle&#10;&#10;Description générée automatiquement">
            <a:extLst>
              <a:ext uri="{FF2B5EF4-FFF2-40B4-BE49-F238E27FC236}">
                <a16:creationId xmlns:a16="http://schemas.microsoft.com/office/drawing/2014/main" id="{48E1DDBD-F4AF-DAA8-ED3B-4B9219F5D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387" y="118872"/>
            <a:ext cx="9909889" cy="662025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9ACEA76-A1C8-6F14-325E-EBC29AF69C5B}"/>
              </a:ext>
            </a:extLst>
          </p:cNvPr>
          <p:cNvSpPr txBox="1"/>
          <p:nvPr/>
        </p:nvSpPr>
        <p:spPr>
          <a:xfrm>
            <a:off x="5431536" y="292608"/>
            <a:ext cx="6245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</a:rPr>
              <a:t>Si maintenant la source primaire a une largeur b 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99848E74-0A5B-599B-9237-B7715BAAEEE4}"/>
              </a:ext>
            </a:extLst>
          </p:cNvPr>
          <p:cNvCxnSpPr/>
          <p:nvPr/>
        </p:nvCxnSpPr>
        <p:spPr>
          <a:xfrm flipH="1" flipV="1">
            <a:off x="7790688" y="5961888"/>
            <a:ext cx="713232" cy="420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3FC861E8-684F-EBEC-97B2-0CFB8763D308}"/>
              </a:ext>
            </a:extLst>
          </p:cNvPr>
          <p:cNvSpPr txBox="1"/>
          <p:nvPr/>
        </p:nvSpPr>
        <p:spPr>
          <a:xfrm>
            <a:off x="8503920" y="6250924"/>
            <a:ext cx="1937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Indépendant de x </a:t>
            </a:r>
          </a:p>
        </p:txBody>
      </p:sp>
      <p:pic>
        <p:nvPicPr>
          <p:cNvPr id="9" name="Image 8" descr="Une image contenant Police, blanc, Graphique, symbole&#10;&#10;Description générée automatiquement">
            <a:extLst>
              <a:ext uri="{FF2B5EF4-FFF2-40B4-BE49-F238E27FC236}">
                <a16:creationId xmlns:a16="http://schemas.microsoft.com/office/drawing/2014/main" id="{C0FD25DA-0C1C-8A4E-496D-FCF61091C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2" y="5742432"/>
            <a:ext cx="2487168" cy="8778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0865DF-2D27-39BF-A040-BE496E8A236D}"/>
              </a:ext>
            </a:extLst>
          </p:cNvPr>
          <p:cNvSpPr/>
          <p:nvPr/>
        </p:nvSpPr>
        <p:spPr>
          <a:xfrm>
            <a:off x="2688518" y="5943600"/>
            <a:ext cx="1712795" cy="777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 le même sur toute la figure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38D147F8-F13D-0D55-B0E0-D21A0843F263}"/>
              </a:ext>
            </a:extLst>
          </p:cNvPr>
          <p:cNvCxnSpPr>
            <a:cxnSpLocks/>
          </p:cNvCxnSpPr>
          <p:nvPr/>
        </p:nvCxnSpPr>
        <p:spPr>
          <a:xfrm flipH="1" flipV="1">
            <a:off x="2331902" y="6228064"/>
            <a:ext cx="356616" cy="169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45AE130-BB43-CE1B-AEEB-AB3AFCADA7F2}"/>
              </a:ext>
            </a:extLst>
          </p:cNvPr>
          <p:cNvSpPr/>
          <p:nvPr/>
        </p:nvSpPr>
        <p:spPr>
          <a:xfrm>
            <a:off x="4338138" y="5924026"/>
            <a:ext cx="1712795" cy="777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702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631B3CC-42CC-D0D0-F824-4CC81B517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008" y="1092617"/>
            <a:ext cx="5575992" cy="175639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17100BD-F259-F8D1-03CC-3DA7307FBD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008" y="2849012"/>
            <a:ext cx="5575991" cy="394022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28C8F64-9AC9-4264-8F7B-32AF06EEAC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092617"/>
            <a:ext cx="5949603" cy="290988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8F9C0C9-CFB1-6FED-5C30-69BA9116A8BC}"/>
              </a:ext>
            </a:extLst>
          </p:cNvPr>
          <p:cNvSpPr txBox="1"/>
          <p:nvPr/>
        </p:nvSpPr>
        <p:spPr>
          <a:xfrm>
            <a:off x="304800" y="4582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PCSI : </a:t>
            </a:r>
            <a:endParaRPr lang="fr-F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0FA311D-021F-F7DC-E2DA-8C2F59212D89}"/>
              </a:ext>
            </a:extLst>
          </p:cNvPr>
          <p:cNvSpPr txBox="1"/>
          <p:nvPr/>
        </p:nvSpPr>
        <p:spPr>
          <a:xfrm>
            <a:off x="6616008" y="4582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PC : </a:t>
            </a:r>
            <a:endParaRPr lang="fr-F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851FBE2-40FC-3F06-89C3-75352C5DC753}"/>
              </a:ext>
            </a:extLst>
          </p:cNvPr>
          <p:cNvSpPr txBox="1"/>
          <p:nvPr/>
        </p:nvSpPr>
        <p:spPr>
          <a:xfrm>
            <a:off x="4439545" y="889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Programme</a:t>
            </a:r>
            <a:endParaRPr lang="fr-F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219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eau, texte, capture d’écran, natation&#10;&#10;Description générée automatiquement">
            <a:extLst>
              <a:ext uri="{FF2B5EF4-FFF2-40B4-BE49-F238E27FC236}">
                <a16:creationId xmlns:a16="http://schemas.microsoft.com/office/drawing/2014/main" id="{F565943B-4498-FBA1-46A5-B620FB56B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523" y="350043"/>
            <a:ext cx="10056334" cy="6157913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DF59BD4E-3024-20D2-3D9E-0D5BF1FB0137}"/>
              </a:ext>
            </a:extLst>
          </p:cNvPr>
          <p:cNvCxnSpPr/>
          <p:nvPr/>
        </p:nvCxnSpPr>
        <p:spPr>
          <a:xfrm>
            <a:off x="6372225" y="1928813"/>
            <a:ext cx="1243013" cy="3514725"/>
          </a:xfrm>
          <a:prstGeom prst="line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DE9E53D4-6187-04B6-EE31-F9FFB2F55ED4}"/>
              </a:ext>
            </a:extLst>
          </p:cNvPr>
          <p:cNvCxnSpPr>
            <a:cxnSpLocks/>
          </p:cNvCxnSpPr>
          <p:nvPr/>
        </p:nvCxnSpPr>
        <p:spPr>
          <a:xfrm>
            <a:off x="4210050" y="2352675"/>
            <a:ext cx="2783681" cy="3090863"/>
          </a:xfrm>
          <a:prstGeom prst="line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81BF8D1-118A-94CB-69AC-CBAFFF63B1B6}"/>
              </a:ext>
            </a:extLst>
          </p:cNvPr>
          <p:cNvCxnSpPr>
            <a:cxnSpLocks/>
          </p:cNvCxnSpPr>
          <p:nvPr/>
        </p:nvCxnSpPr>
        <p:spPr>
          <a:xfrm>
            <a:off x="2249534" y="2990850"/>
            <a:ext cx="3251154" cy="2452688"/>
          </a:xfrm>
          <a:prstGeom prst="line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77627B7E-FD22-D10C-F1A2-C253EBC2EFA4}"/>
              </a:ext>
            </a:extLst>
          </p:cNvPr>
          <p:cNvCxnSpPr>
            <a:cxnSpLocks/>
          </p:cNvCxnSpPr>
          <p:nvPr/>
        </p:nvCxnSpPr>
        <p:spPr>
          <a:xfrm>
            <a:off x="8086725" y="2352675"/>
            <a:ext cx="152400" cy="2438400"/>
          </a:xfrm>
          <a:prstGeom prst="line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754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Police, écriture manuscrite, blanc&#10;&#10;Description générée automatiquement">
            <a:extLst>
              <a:ext uri="{FF2B5EF4-FFF2-40B4-BE49-F238E27FC236}">
                <a16:creationId xmlns:a16="http://schemas.microsoft.com/office/drawing/2014/main" id="{8FDE128E-59AC-05EB-186E-2A92BB1504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16"/>
          <a:stretch/>
        </p:blipFill>
        <p:spPr bwMode="auto">
          <a:xfrm>
            <a:off x="3726003" y="1633798"/>
            <a:ext cx="3286865" cy="18759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1C7E5C36-779C-15B7-0096-F36B795FD7DE}"/>
                  </a:ext>
                </a:extLst>
              </p:cNvPr>
              <p:cNvSpPr txBox="1"/>
              <p:nvPr/>
            </p:nvSpPr>
            <p:spPr>
              <a:xfrm>
                <a:off x="3383899" y="965826"/>
                <a:ext cx="41697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dirty="0">
                    <a:latin typeface="Century" panose="02040604050505020304" pitchFamily="18" charset="0"/>
                  </a:rPr>
                  <a:t>Interférences si I </a:t>
                </a:r>
                <a14:m>
                  <m:oMath xmlns:m="http://schemas.openxmlformats.org/officeDocument/2006/math">
                    <m:r>
                      <a:rPr lang="fr-F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sz="2400" dirty="0">
                    <a:latin typeface="Century" panose="02040604050505020304" pitchFamily="18" charset="0"/>
                  </a:rPr>
                  <a:t>  </a:t>
                </a:r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1C7E5C36-779C-15B7-0096-F36B795FD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899" y="965826"/>
                <a:ext cx="4169796" cy="461665"/>
              </a:xfrm>
              <a:prstGeom prst="rect">
                <a:avLst/>
              </a:prstGeom>
              <a:blipFill>
                <a:blip r:embed="rId3"/>
                <a:stretch>
                  <a:fillRect l="-2432" t="-7895" b="-289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 descr="Une image contenant Police, croquis, blanc, diagramme&#10;&#10;Description générée automatiquement">
            <a:extLst>
              <a:ext uri="{FF2B5EF4-FFF2-40B4-BE49-F238E27FC236}">
                <a16:creationId xmlns:a16="http://schemas.microsoft.com/office/drawing/2014/main" id="{EB003E12-4222-DCD3-85C3-58409DB7E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153" y="376534"/>
            <a:ext cx="1155700" cy="4699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1C033E41-FF18-3358-919E-B9E07CCC9002}"/>
                  </a:ext>
                </a:extLst>
              </p:cNvPr>
              <p:cNvSpPr txBox="1"/>
              <p:nvPr/>
            </p:nvSpPr>
            <p:spPr>
              <a:xfrm>
                <a:off x="2246312" y="376534"/>
                <a:ext cx="6100762" cy="402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fr-F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1C033E41-FF18-3358-919E-B9E07CCC9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312" y="376534"/>
                <a:ext cx="6100762" cy="4023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DEB40E6-2335-7176-B8F6-D40F46E3C0AF}"/>
                  </a:ext>
                </a:extLst>
              </p:cNvPr>
              <p:cNvSpPr txBox="1"/>
              <p:nvPr/>
            </p:nvSpPr>
            <p:spPr>
              <a:xfrm>
                <a:off x="5468797" y="410307"/>
                <a:ext cx="2878277" cy="402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fr-F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DEB40E6-2335-7176-B8F6-D40F46E3C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797" y="410307"/>
                <a:ext cx="2878277" cy="4023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ZoneTexte 10">
            <a:extLst>
              <a:ext uri="{FF2B5EF4-FFF2-40B4-BE49-F238E27FC236}">
                <a16:creationId xmlns:a16="http://schemas.microsoft.com/office/drawing/2014/main" id="{87896FD8-29BD-E944-8899-C102A70911DD}"/>
              </a:ext>
            </a:extLst>
          </p:cNvPr>
          <p:cNvSpPr txBox="1"/>
          <p:nvPr/>
        </p:nvSpPr>
        <p:spPr>
          <a:xfrm>
            <a:off x="2319054" y="486514"/>
            <a:ext cx="82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Century" panose="02040604050505020304" pitchFamily="18" charset="0"/>
              </a:rPr>
              <a:t>Soit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CE472D72-FC52-010D-3A5E-A45E5A0D017B}"/>
                  </a:ext>
                </a:extLst>
              </p:cNvPr>
              <p:cNvSpPr txBox="1"/>
              <p:nvPr/>
            </p:nvSpPr>
            <p:spPr>
              <a:xfrm>
                <a:off x="4860925" y="3716008"/>
                <a:ext cx="61007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fr-F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fr-FR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fr-F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fr-FR" dirty="0"/>
                  <a:t> 0</a:t>
                </a:r>
              </a:p>
            </p:txBody>
          </p:sp>
        </mc:Choice>
        <mc:Fallback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CE472D72-FC52-010D-3A5E-A45E5A0D0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925" y="3716008"/>
                <a:ext cx="6100762" cy="369332"/>
              </a:xfrm>
              <a:prstGeom prst="rect">
                <a:avLst/>
              </a:prstGeom>
              <a:blipFill>
                <a:blip r:embed="rId7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age 13">
            <a:extLst>
              <a:ext uri="{FF2B5EF4-FFF2-40B4-BE49-F238E27FC236}">
                <a16:creationId xmlns:a16="http://schemas.microsoft.com/office/drawing/2014/main" id="{6ED7E57B-5458-967F-82AA-EF894F3421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3198" y="4250928"/>
            <a:ext cx="9480586" cy="90014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C519669-434B-09A1-1BC7-DBA9FFD644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5493" y="5312332"/>
            <a:ext cx="9516194" cy="52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012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088B4864-E50E-D8A3-43F5-8AAA7F0BE1D9}"/>
                  </a:ext>
                </a:extLst>
              </p:cNvPr>
              <p:cNvSpPr txBox="1"/>
              <p:nvPr/>
            </p:nvSpPr>
            <p:spPr>
              <a:xfrm>
                <a:off x="2319054" y="486514"/>
                <a:ext cx="19957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latin typeface="Century" panose="02040604050505020304" pitchFamily="18" charset="0"/>
                  </a:rPr>
                  <a:t>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088B4864-E50E-D8A3-43F5-8AAA7F0BE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054" y="486514"/>
                <a:ext cx="1995771" cy="369332"/>
              </a:xfrm>
              <a:prstGeom prst="rect">
                <a:avLst/>
              </a:prstGeom>
              <a:blipFill>
                <a:blip r:embed="rId2"/>
                <a:stretch>
                  <a:fillRect l="-2532" t="-10000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28DF0317-2603-8876-CB09-1B6F0BC7D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400" y="973136"/>
            <a:ext cx="5478550" cy="62706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0A86167-1C28-F566-216C-41DC58FBAA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11368" b="2441"/>
          <a:stretch/>
        </p:blipFill>
        <p:spPr>
          <a:xfrm>
            <a:off x="300568" y="1717489"/>
            <a:ext cx="9279466" cy="627063"/>
          </a:xfrm>
          <a:prstGeom prst="rect">
            <a:avLst/>
          </a:prstGeom>
        </p:spPr>
      </p:pic>
      <p:pic>
        <p:nvPicPr>
          <p:cNvPr id="8" name="Image 7" descr="Une image contenant Police, typographie, calligraphie, écriture manuscrite&#10;&#10;Description générée automatiquement">
            <a:extLst>
              <a:ext uri="{FF2B5EF4-FFF2-40B4-BE49-F238E27FC236}">
                <a16:creationId xmlns:a16="http://schemas.microsoft.com/office/drawing/2014/main" id="{B3143071-BE75-E4F6-61B0-90E67A7D8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4322" y="1788129"/>
            <a:ext cx="1746250" cy="285750"/>
          </a:xfrm>
          <a:prstGeom prst="rect">
            <a:avLst/>
          </a:prstGeom>
        </p:spPr>
      </p:pic>
      <p:pic>
        <p:nvPicPr>
          <p:cNvPr id="10" name="Image 9" descr="Une image contenant texte, Police, blanc, ligne&#10;&#10;Description générée automatiquement">
            <a:extLst>
              <a:ext uri="{FF2B5EF4-FFF2-40B4-BE49-F238E27FC236}">
                <a16:creationId xmlns:a16="http://schemas.microsoft.com/office/drawing/2014/main" id="{D1BA825C-27A1-38C0-73BD-C2915AA0BF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7425" y="2979737"/>
            <a:ext cx="4473092" cy="89852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53C1C686-8796-354C-C8DE-3BC76753FB32}"/>
              </a:ext>
            </a:extLst>
          </p:cNvPr>
          <p:cNvSpPr txBox="1"/>
          <p:nvPr/>
        </p:nvSpPr>
        <p:spPr>
          <a:xfrm>
            <a:off x="2358654" y="2461842"/>
            <a:ext cx="2841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Century" panose="02040604050505020304" pitchFamily="18" charset="0"/>
              </a:rPr>
              <a:t>Formule de Fresnel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1748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B6DF3F2-310F-11D5-A5B1-A97A2CB67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77" y="146843"/>
            <a:ext cx="11223846" cy="524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23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B6DF3F2-310F-11D5-A5B1-A97A2CB67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77" y="146843"/>
            <a:ext cx="11223846" cy="5249863"/>
          </a:xfrm>
          <a:prstGeom prst="rect">
            <a:avLst/>
          </a:prstGeom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932BF8C3-180F-A7B9-8094-E3C2E0486ECD}"/>
              </a:ext>
            </a:extLst>
          </p:cNvPr>
          <p:cNvCxnSpPr/>
          <p:nvPr/>
        </p:nvCxnSpPr>
        <p:spPr>
          <a:xfrm>
            <a:off x="3643312" y="2850357"/>
            <a:ext cx="385763" cy="11858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581FB89C-0571-0D8A-2175-729654A37C09}"/>
              </a:ext>
            </a:extLst>
          </p:cNvPr>
          <p:cNvCxnSpPr>
            <a:cxnSpLocks/>
          </p:cNvCxnSpPr>
          <p:nvPr/>
        </p:nvCxnSpPr>
        <p:spPr>
          <a:xfrm flipH="1">
            <a:off x="6724650" y="2843213"/>
            <a:ext cx="133350" cy="2595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08B4A2A-C3D5-879E-E82C-40978F0F138D}"/>
              </a:ext>
            </a:extLst>
          </p:cNvPr>
          <p:cNvCxnSpPr>
            <a:cxnSpLocks/>
          </p:cNvCxnSpPr>
          <p:nvPr/>
        </p:nvCxnSpPr>
        <p:spPr>
          <a:xfrm flipH="1">
            <a:off x="6791325" y="2850357"/>
            <a:ext cx="133350" cy="2595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569DC915-7425-00BB-7548-4A3D8CA420DE}"/>
              </a:ext>
            </a:extLst>
          </p:cNvPr>
          <p:cNvCxnSpPr>
            <a:cxnSpLocks/>
          </p:cNvCxnSpPr>
          <p:nvPr/>
        </p:nvCxnSpPr>
        <p:spPr>
          <a:xfrm flipH="1">
            <a:off x="5719762" y="3624263"/>
            <a:ext cx="133350" cy="2595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5D52362-4294-B1EA-851B-3CBE18F40A12}"/>
              </a:ext>
            </a:extLst>
          </p:cNvPr>
          <p:cNvCxnSpPr>
            <a:cxnSpLocks/>
          </p:cNvCxnSpPr>
          <p:nvPr/>
        </p:nvCxnSpPr>
        <p:spPr>
          <a:xfrm flipH="1">
            <a:off x="5786437" y="3631407"/>
            <a:ext cx="133350" cy="2595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C416E25-C819-0647-462E-CCF0E1FB48D8}"/>
              </a:ext>
            </a:extLst>
          </p:cNvPr>
          <p:cNvSpPr/>
          <p:nvPr/>
        </p:nvSpPr>
        <p:spPr>
          <a:xfrm>
            <a:off x="4029075" y="4030662"/>
            <a:ext cx="357187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3934963B-B407-6EF3-EE6D-64E687DE1963}"/>
                  </a:ext>
                </a:extLst>
              </p:cNvPr>
              <p:cNvSpPr txBox="1"/>
              <p:nvPr/>
            </p:nvSpPr>
            <p:spPr>
              <a:xfrm>
                <a:off x="3459560" y="5391168"/>
                <a:ext cx="2003754" cy="13740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14:m>
                  <m:oMath xmlns:m="http://schemas.openxmlformats.org/officeDocument/2006/math">
                    <m:r>
                      <a:rPr lang="fr-F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fr-F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fr-F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den>
                    </m:f>
                  </m:oMath>
                </a14:m>
                <a:r>
                  <a:rPr lang="fr-FR" sz="2400" dirty="0">
                    <a:solidFill>
                      <a:schemeClr val="tx1"/>
                    </a:solidFill>
                  </a:rPr>
                  <a:t>  et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fr-FR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den>
                    </m:f>
                  </m:oMath>
                </a14:m>
                <a:r>
                  <a:rPr lang="fr-FR" sz="2400" dirty="0"/>
                  <a:t> </a:t>
                </a:r>
              </a:p>
              <a:p>
                <a:endParaRPr lang="fr-FR" dirty="0"/>
              </a:p>
            </p:txBody>
          </p:sp>
        </mc:Choice>
        <mc:Fallback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3934963B-B407-6EF3-EE6D-64E687DE1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560" y="5391168"/>
                <a:ext cx="2003754" cy="1374030"/>
              </a:xfrm>
              <a:prstGeom prst="rect">
                <a:avLst/>
              </a:prstGeom>
              <a:blipFill>
                <a:blip r:embed="rId4"/>
                <a:stretch>
                  <a:fillRect l="-50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F01EC081-5EE8-BA3E-1E89-72C2115ED63B}"/>
                  </a:ext>
                </a:extLst>
              </p:cNvPr>
              <p:cNvSpPr txBox="1"/>
              <p:nvPr/>
            </p:nvSpPr>
            <p:spPr>
              <a:xfrm>
                <a:off x="3234133" y="3059668"/>
                <a:ext cx="4091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F01EC081-5EE8-BA3E-1E89-72C2115ED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133" y="3059668"/>
                <a:ext cx="40917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orme libre 13">
            <a:extLst>
              <a:ext uri="{FF2B5EF4-FFF2-40B4-BE49-F238E27FC236}">
                <a16:creationId xmlns:a16="http://schemas.microsoft.com/office/drawing/2014/main" id="{E50D46E0-6335-566D-7D4F-FFC163BA754E}"/>
              </a:ext>
            </a:extLst>
          </p:cNvPr>
          <p:cNvSpPr/>
          <p:nvPr/>
        </p:nvSpPr>
        <p:spPr>
          <a:xfrm>
            <a:off x="3629025" y="3300413"/>
            <a:ext cx="171450" cy="57150"/>
          </a:xfrm>
          <a:custGeom>
            <a:avLst/>
            <a:gdLst>
              <a:gd name="connsiteX0" fmla="*/ 0 w 171450"/>
              <a:gd name="connsiteY0" fmla="*/ 57150 h 57150"/>
              <a:gd name="connsiteX1" fmla="*/ 85725 w 171450"/>
              <a:gd name="connsiteY1" fmla="*/ 57150 h 57150"/>
              <a:gd name="connsiteX2" fmla="*/ 171450 w 171450"/>
              <a:gd name="connsiteY2" fmla="*/ 0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450" h="57150">
                <a:moveTo>
                  <a:pt x="0" y="57150"/>
                </a:moveTo>
                <a:lnTo>
                  <a:pt x="85725" y="57150"/>
                </a:lnTo>
                <a:cubicBezTo>
                  <a:pt x="114300" y="47625"/>
                  <a:pt x="142875" y="23812"/>
                  <a:pt x="17145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8824028A-00AB-BC59-99CC-D6DC8DF9FE21}"/>
                  </a:ext>
                </a:extLst>
              </p:cNvPr>
              <p:cNvSpPr txBox="1"/>
              <p:nvPr/>
            </p:nvSpPr>
            <p:spPr>
              <a:xfrm>
                <a:off x="5951262" y="3235009"/>
                <a:ext cx="4091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8824028A-00AB-BC59-99CC-D6DC8DF9F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1262" y="3235009"/>
                <a:ext cx="40917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89C8C2C7-5D71-7467-9381-43CEBC283CFA}"/>
              </a:ext>
            </a:extLst>
          </p:cNvPr>
          <p:cNvCxnSpPr>
            <a:cxnSpLocks/>
          </p:cNvCxnSpPr>
          <p:nvPr/>
        </p:nvCxnSpPr>
        <p:spPr>
          <a:xfrm flipV="1">
            <a:off x="3629025" y="2988231"/>
            <a:ext cx="6372225" cy="5122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Forme libre 19">
            <a:extLst>
              <a:ext uri="{FF2B5EF4-FFF2-40B4-BE49-F238E27FC236}">
                <a16:creationId xmlns:a16="http://schemas.microsoft.com/office/drawing/2014/main" id="{4D2FD7FE-6E3A-6E2C-1399-D8FC9A6E5C1B}"/>
              </a:ext>
            </a:extLst>
          </p:cNvPr>
          <p:cNvSpPr/>
          <p:nvPr/>
        </p:nvSpPr>
        <p:spPr>
          <a:xfrm rot="3043995" flipV="1">
            <a:off x="5664953" y="3371371"/>
            <a:ext cx="239083" cy="117639"/>
          </a:xfrm>
          <a:custGeom>
            <a:avLst/>
            <a:gdLst>
              <a:gd name="connsiteX0" fmla="*/ 0 w 171450"/>
              <a:gd name="connsiteY0" fmla="*/ 57150 h 57150"/>
              <a:gd name="connsiteX1" fmla="*/ 85725 w 171450"/>
              <a:gd name="connsiteY1" fmla="*/ 57150 h 57150"/>
              <a:gd name="connsiteX2" fmla="*/ 171450 w 171450"/>
              <a:gd name="connsiteY2" fmla="*/ 0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450" h="57150">
                <a:moveTo>
                  <a:pt x="0" y="57150"/>
                </a:moveTo>
                <a:lnTo>
                  <a:pt x="85725" y="57150"/>
                </a:lnTo>
                <a:cubicBezTo>
                  <a:pt x="114300" y="47625"/>
                  <a:pt x="142875" y="23812"/>
                  <a:pt x="17145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A4C0B491-0F77-2155-9ECD-6DAE5B5889A2}"/>
                  </a:ext>
                </a:extLst>
              </p:cNvPr>
              <p:cNvSpPr txBox="1"/>
              <p:nvPr/>
            </p:nvSpPr>
            <p:spPr>
              <a:xfrm>
                <a:off x="6360441" y="5746533"/>
                <a:ext cx="6099048" cy="6688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2800" dirty="0">
                    <a:ea typeface="Cambria Math" panose="02040503050406030204" pitchFamily="18" charset="0"/>
                  </a:rPr>
                  <a:t>Donc </a:t>
                </a:r>
                <a14:m>
                  <m:oMath xmlns:m="http://schemas.openxmlformats.org/officeDocument/2006/math">
                    <m:r>
                      <a:rPr lang="fr-FR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fr-FR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𝑎𝑥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fr-FR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den>
                    </m:f>
                  </m:oMath>
                </a14:m>
                <a:endParaRPr lang="fr-FR" sz="2800" dirty="0"/>
              </a:p>
            </p:txBody>
          </p:sp>
        </mc:Choice>
        <mc:Fallback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A4C0B491-0F77-2155-9ECD-6DAE5B588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441" y="5746533"/>
                <a:ext cx="6099048" cy="668837"/>
              </a:xfrm>
              <a:prstGeom prst="rect">
                <a:avLst/>
              </a:prstGeom>
              <a:blipFill>
                <a:blip r:embed="rId7"/>
                <a:stretch>
                  <a:fillRect l="-2075" b="-132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3002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9E39BD5-47CE-8969-B027-AF83205CCF0D}"/>
              </a:ext>
            </a:extLst>
          </p:cNvPr>
          <p:cNvSpPr txBox="1"/>
          <p:nvPr/>
        </p:nvSpPr>
        <p:spPr>
          <a:xfrm>
            <a:off x="1649730" y="2105561"/>
            <a:ext cx="889254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Les phénomènes qui limitent la netteté du contraste de la figure d’interférence ?  </a:t>
            </a:r>
            <a:endParaRPr lang="fr-FR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318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98752263-225E-9470-662A-BE1BF0250E59}"/>
              </a:ext>
            </a:extLst>
          </p:cNvPr>
          <p:cNvSpPr txBox="1"/>
          <p:nvPr/>
        </p:nvSpPr>
        <p:spPr>
          <a:xfrm>
            <a:off x="306324" y="299966"/>
            <a:ext cx="60990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fr-FR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L’influence de la diffraction  </a:t>
            </a:r>
            <a:endParaRPr lang="fr-F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18AAD14-99AD-398F-6244-A3839913DA96}"/>
              </a:ext>
            </a:extLst>
          </p:cNvPr>
          <p:cNvSpPr/>
          <p:nvPr/>
        </p:nvSpPr>
        <p:spPr>
          <a:xfrm>
            <a:off x="1084647" y="3317778"/>
            <a:ext cx="256032" cy="256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32C9AD8-6EDE-41B2-BB6E-29AA3E0C7FE5}"/>
              </a:ext>
            </a:extLst>
          </p:cNvPr>
          <p:cNvSpPr txBox="1"/>
          <p:nvPr/>
        </p:nvSpPr>
        <p:spPr>
          <a:xfrm>
            <a:off x="928116" y="3646962"/>
            <a:ext cx="532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S1</a:t>
            </a:r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D20F39A-1BC1-6F31-8B91-A12E6EB752CF}"/>
              </a:ext>
            </a:extLst>
          </p:cNvPr>
          <p:cNvCxnSpPr/>
          <p:nvPr/>
        </p:nvCxnSpPr>
        <p:spPr>
          <a:xfrm>
            <a:off x="3200400" y="1993392"/>
            <a:ext cx="0" cy="53035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52C7A43D-9DFB-4DA1-BD4E-C4A2C6C33B93}"/>
              </a:ext>
            </a:extLst>
          </p:cNvPr>
          <p:cNvCxnSpPr>
            <a:cxnSpLocks/>
          </p:cNvCxnSpPr>
          <p:nvPr/>
        </p:nvCxnSpPr>
        <p:spPr>
          <a:xfrm>
            <a:off x="3200400" y="2770632"/>
            <a:ext cx="0" cy="13167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6FF12099-C1DF-73F1-D8B4-4345CF919D17}"/>
              </a:ext>
            </a:extLst>
          </p:cNvPr>
          <p:cNvCxnSpPr/>
          <p:nvPr/>
        </p:nvCxnSpPr>
        <p:spPr>
          <a:xfrm>
            <a:off x="3206496" y="4376928"/>
            <a:ext cx="0" cy="53035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C90B7B71-DDFC-8578-16EC-2F5504B84D47}"/>
              </a:ext>
            </a:extLst>
          </p:cNvPr>
          <p:cNvCxnSpPr/>
          <p:nvPr/>
        </p:nvCxnSpPr>
        <p:spPr>
          <a:xfrm>
            <a:off x="3529584" y="2523744"/>
            <a:ext cx="0" cy="3840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D7D8DF72-B61E-AE63-6571-9BEA9865824D}"/>
              </a:ext>
            </a:extLst>
          </p:cNvPr>
          <p:cNvSpPr txBox="1"/>
          <p:nvPr/>
        </p:nvSpPr>
        <p:spPr>
          <a:xfrm>
            <a:off x="3603820" y="2406021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b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1AB6E14-0A81-241C-5208-F34DFDD69FD9}"/>
              </a:ext>
            </a:extLst>
          </p:cNvPr>
          <p:cNvSpPr txBox="1"/>
          <p:nvPr/>
        </p:nvSpPr>
        <p:spPr>
          <a:xfrm>
            <a:off x="3603820" y="3908572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b</a:t>
            </a:r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DF538ECA-FBA7-953E-F678-13F1D25E2518}"/>
              </a:ext>
            </a:extLst>
          </p:cNvPr>
          <p:cNvCxnSpPr/>
          <p:nvPr/>
        </p:nvCxnSpPr>
        <p:spPr>
          <a:xfrm>
            <a:off x="3529584" y="4047744"/>
            <a:ext cx="0" cy="3840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4D6A2488-1659-EE15-2249-45866622976A}"/>
              </a:ext>
            </a:extLst>
          </p:cNvPr>
          <p:cNvSpPr txBox="1"/>
          <p:nvPr/>
        </p:nvSpPr>
        <p:spPr>
          <a:xfrm>
            <a:off x="4566333" y="3107436"/>
            <a:ext cx="356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a</a:t>
            </a: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B2C884FA-21D2-16A4-E57E-7C484397213E}"/>
              </a:ext>
            </a:extLst>
          </p:cNvPr>
          <p:cNvCxnSpPr>
            <a:cxnSpLocks/>
          </p:cNvCxnSpPr>
          <p:nvPr/>
        </p:nvCxnSpPr>
        <p:spPr>
          <a:xfrm>
            <a:off x="4450080" y="2523744"/>
            <a:ext cx="0" cy="17160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955D466F-1AF0-619A-8BA6-B7B742D827DE}"/>
                  </a:ext>
                </a:extLst>
              </p:cNvPr>
              <p:cNvSpPr txBox="1"/>
              <p:nvPr/>
            </p:nvSpPr>
            <p:spPr>
              <a:xfrm>
                <a:off x="5740267" y="2367839"/>
                <a:ext cx="6099048" cy="12059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fr-FR" sz="28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sz="28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"/>
                          <m:ctrlPr>
                            <a:rPr lang="fr-FR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fr-FR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fr-F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280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sinc</m:t>
                                  </m:r>
                                </m:e>
                                <m:sup>
                                  <m:r>
                                    <a:rPr lang="fr-FR" sz="280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endChr m:val=""/>
                                  <m:ctrlPr>
                                    <a:rPr lang="fr-F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𝑏𝑥𝐷</m:t>
                                      </m:r>
                                    </m:num>
                                    <m:den>
                                      <m:r>
                                        <a:rPr lang="fr-FR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  <m:d>
                        <m:d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2800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sz="2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FR" sz="2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  <m:t>𝑎𝑥𝐷</m:t>
                                      </m:r>
                                    </m:num>
                                    <m:den>
                                      <m: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955D466F-1AF0-619A-8BA6-B7B742D82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267" y="2367839"/>
                <a:ext cx="6099048" cy="1205971"/>
              </a:xfrm>
              <a:prstGeom prst="rect">
                <a:avLst/>
              </a:prstGeom>
              <a:blipFill>
                <a:blip r:embed="rId3"/>
                <a:stretch>
                  <a:fillRect l="-3326" t="-207292" b="-2989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Image 37" descr="Une image contenant Caractère coloré, Ambré, rouge, rideau&#10;&#10;Description générée automatiquement">
            <a:extLst>
              <a:ext uri="{FF2B5EF4-FFF2-40B4-BE49-F238E27FC236}">
                <a16:creationId xmlns:a16="http://schemas.microsoft.com/office/drawing/2014/main" id="{482FA042-18F3-3166-E9BB-14250E687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535" y="1069702"/>
            <a:ext cx="6240780" cy="792480"/>
          </a:xfrm>
          <a:prstGeom prst="rect">
            <a:avLst/>
          </a:prstGeom>
        </p:spPr>
      </p:pic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B583D908-C5A7-081B-9E4A-8BC696BB287A}"/>
              </a:ext>
            </a:extLst>
          </p:cNvPr>
          <p:cNvCxnSpPr>
            <a:cxnSpLocks/>
          </p:cNvCxnSpPr>
          <p:nvPr/>
        </p:nvCxnSpPr>
        <p:spPr>
          <a:xfrm flipH="1">
            <a:off x="1460634" y="2770632"/>
            <a:ext cx="1556886" cy="547146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8406FE6C-E077-531F-A32F-8E80468988D9}"/>
              </a:ext>
            </a:extLst>
          </p:cNvPr>
          <p:cNvCxnSpPr>
            <a:cxnSpLocks/>
          </p:cNvCxnSpPr>
          <p:nvPr/>
        </p:nvCxnSpPr>
        <p:spPr>
          <a:xfrm flipH="1" flipV="1">
            <a:off x="1460634" y="3573810"/>
            <a:ext cx="1556886" cy="665958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917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123</Words>
  <Application>Microsoft Macintosh PowerPoint</Application>
  <PresentationFormat>Grand écran</PresentationFormat>
  <Paragraphs>35</Paragraphs>
  <Slides>11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Century</vt:lpstr>
      <vt:lpstr>Times New Roman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Elie LACOMBE</dc:creator>
  <cp:lastModifiedBy>Elie LACOMBE</cp:lastModifiedBy>
  <cp:revision>5</cp:revision>
  <dcterms:created xsi:type="dcterms:W3CDTF">2024-05-27T13:51:51Z</dcterms:created>
  <dcterms:modified xsi:type="dcterms:W3CDTF">2024-06-06T19:53:20Z</dcterms:modified>
</cp:coreProperties>
</file>